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із теми 1 –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-86" y="-41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D3E32-AEE5-40C6-BF5E-2C058AA2EEB3}" type="datetimeFigureOut">
              <a:rPr lang="uk-UA" smtClean="0"/>
              <a:pPr/>
              <a:t>22.06.2023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3214E-A169-430A-BF8F-B093590A7B2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5141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3214E-A169-430A-BF8F-B093590A7B2F}" type="slidenum">
              <a:rPr lang="uk-UA" smtClean="0"/>
              <a:pPr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86539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3214E-A169-430A-BF8F-B093590A7B2F}" type="slidenum">
              <a:rPr lang="uk-UA" smtClean="0"/>
              <a:pPr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566249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0F6E68E-38F8-4F68-83E1-91ACA4DBC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9902" y="2303813"/>
            <a:ext cx="8724549" cy="3942608"/>
          </a:xfrm>
        </p:spPr>
        <p:txBody>
          <a:bodyPr/>
          <a:lstStyle/>
          <a:p>
            <a:pPr algn="ctr"/>
            <a:r>
              <a:rPr lang="uk-UA" dirty="0"/>
              <a:t/>
            </a:r>
            <a:br>
              <a:rPr lang="uk-UA" dirty="0"/>
            </a:br>
            <a:r>
              <a:rPr lang="uk-UA" dirty="0"/>
              <a:t/>
            </a:r>
            <a:br>
              <a:rPr lang="uk-UA" dirty="0"/>
            </a:br>
            <a:r>
              <a:rPr lang="uk-UA" dirty="0"/>
              <a:t/>
            </a:r>
            <a:br>
              <a:rPr lang="uk-UA" dirty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Звіт </a:t>
            </a:r>
            <a:r>
              <a:rPr lang="uk-UA" dirty="0"/>
              <a:t>про рівень навчальних досягнень ліцеїстів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Новоград </a:t>
            </a:r>
            <a:r>
              <a:rPr lang="uk-UA" dirty="0"/>
              <a:t>– Волинського ліцею з </a:t>
            </a:r>
            <a:r>
              <a:rPr lang="uk-UA" dirty="0" smtClean="0"/>
              <a:t>ПВФ</a:t>
            </a:r>
            <a:br>
              <a:rPr lang="uk-UA" dirty="0" smtClean="0"/>
            </a:br>
            <a:r>
              <a:rPr lang="uk-UA" dirty="0" smtClean="0"/>
              <a:t> 2022 </a:t>
            </a:r>
            <a:r>
              <a:rPr lang="uk-UA" dirty="0"/>
              <a:t>– </a:t>
            </a:r>
            <a:r>
              <a:rPr lang="uk-UA" dirty="0" smtClean="0"/>
              <a:t>2023 н. р.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="" xmlns:a16="http://schemas.microsoft.com/office/drawing/2014/main" id="{E203A61F-8AD3-40A4-BF5D-F90E9CAD69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6211" y="5230032"/>
            <a:ext cx="7766936" cy="64004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09276865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37452CD-A36B-4530-9714-9666D6529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Рівень навчальних досягнень за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ІІ </a:t>
            </a:r>
            <a:r>
              <a:rPr lang="uk-UA" dirty="0"/>
              <a:t>семестр </a:t>
            </a:r>
            <a:r>
              <a:rPr lang="uk-UA" dirty="0" smtClean="0"/>
              <a:t>2022-2023 н . р.</a:t>
            </a:r>
            <a:endParaRPr lang="uk-UA" dirty="0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="" xmlns:a16="http://schemas.microsoft.com/office/drawing/2014/main" id="{94687689-3374-453E-BB4D-7D2A2BE3B3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57066241"/>
              </p:ext>
            </p:extLst>
          </p:nvPr>
        </p:nvGraphicFramePr>
        <p:xfrm>
          <a:off x="677864" y="1996581"/>
          <a:ext cx="9044973" cy="439017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08065">
                  <a:extLst>
                    <a:ext uri="{9D8B030D-6E8A-4147-A177-3AD203B41FA5}">
                      <a16:colId xmlns="" xmlns:a16="http://schemas.microsoft.com/office/drawing/2014/main" val="686884876"/>
                    </a:ext>
                  </a:extLst>
                </a:gridCol>
                <a:gridCol w="908065">
                  <a:extLst>
                    <a:ext uri="{9D8B030D-6E8A-4147-A177-3AD203B41FA5}">
                      <a16:colId xmlns="" xmlns:a16="http://schemas.microsoft.com/office/drawing/2014/main" val="1770209192"/>
                    </a:ext>
                  </a:extLst>
                </a:gridCol>
                <a:gridCol w="908065">
                  <a:extLst>
                    <a:ext uri="{9D8B030D-6E8A-4147-A177-3AD203B41FA5}">
                      <a16:colId xmlns="" xmlns:a16="http://schemas.microsoft.com/office/drawing/2014/main" val="2276662513"/>
                    </a:ext>
                  </a:extLst>
                </a:gridCol>
                <a:gridCol w="908681">
                  <a:extLst>
                    <a:ext uri="{9D8B030D-6E8A-4147-A177-3AD203B41FA5}">
                      <a16:colId xmlns="" xmlns:a16="http://schemas.microsoft.com/office/drawing/2014/main" val="2552059289"/>
                    </a:ext>
                  </a:extLst>
                </a:gridCol>
                <a:gridCol w="908681">
                  <a:extLst>
                    <a:ext uri="{9D8B030D-6E8A-4147-A177-3AD203B41FA5}">
                      <a16:colId xmlns="" xmlns:a16="http://schemas.microsoft.com/office/drawing/2014/main" val="1076192697"/>
                    </a:ext>
                  </a:extLst>
                </a:gridCol>
                <a:gridCol w="908681">
                  <a:extLst>
                    <a:ext uri="{9D8B030D-6E8A-4147-A177-3AD203B41FA5}">
                      <a16:colId xmlns="" xmlns:a16="http://schemas.microsoft.com/office/drawing/2014/main" val="1083600151"/>
                    </a:ext>
                  </a:extLst>
                </a:gridCol>
                <a:gridCol w="908681">
                  <a:extLst>
                    <a:ext uri="{9D8B030D-6E8A-4147-A177-3AD203B41FA5}">
                      <a16:colId xmlns="" xmlns:a16="http://schemas.microsoft.com/office/drawing/2014/main" val="1254391266"/>
                    </a:ext>
                  </a:extLst>
                </a:gridCol>
                <a:gridCol w="908681">
                  <a:extLst>
                    <a:ext uri="{9D8B030D-6E8A-4147-A177-3AD203B41FA5}">
                      <a16:colId xmlns="" xmlns:a16="http://schemas.microsoft.com/office/drawing/2014/main" val="1917459240"/>
                    </a:ext>
                  </a:extLst>
                </a:gridCol>
                <a:gridCol w="908681">
                  <a:extLst>
                    <a:ext uri="{9D8B030D-6E8A-4147-A177-3AD203B41FA5}">
                      <a16:colId xmlns="" xmlns:a16="http://schemas.microsoft.com/office/drawing/2014/main" val="1670044836"/>
                    </a:ext>
                  </a:extLst>
                </a:gridCol>
                <a:gridCol w="868692">
                  <a:extLst>
                    <a:ext uri="{9D8B030D-6E8A-4147-A177-3AD203B41FA5}">
                      <a16:colId xmlns="" xmlns:a16="http://schemas.microsoft.com/office/drawing/2014/main" val="860265784"/>
                    </a:ext>
                  </a:extLst>
                </a:gridCol>
              </a:tblGrid>
              <a:tr h="545302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Клас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учнів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Рівень навчальних досягнень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42202111"/>
                  </a:ext>
                </a:extLst>
              </a:tr>
              <a:tr h="25662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Початковий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Середній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Достатній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Високий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32360670"/>
                  </a:ext>
                </a:extLst>
              </a:tr>
              <a:tr h="51324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учнів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учнів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учнів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учнів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3341331"/>
                  </a:ext>
                </a:extLst>
              </a:tr>
              <a:tr h="3998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10А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74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0460060"/>
                  </a:ext>
                </a:extLst>
              </a:tr>
              <a:tr h="3998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10Б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82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13723531"/>
                  </a:ext>
                </a:extLst>
              </a:tr>
              <a:tr h="401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10В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87316976"/>
                  </a:ext>
                </a:extLst>
              </a:tr>
              <a:tr h="5132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11-А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3731877"/>
                  </a:ext>
                </a:extLst>
              </a:tr>
              <a:tr h="5611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11 -Б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77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26582853"/>
                  </a:ext>
                </a:extLst>
              </a:tr>
              <a:tr h="3998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11 -В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77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8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Всього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75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48" marR="631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7050687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FA8C3F-1FD9-41D5-A5EA-D12F49B5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rgbClr val="90C226"/>
                </a:solidFill>
              </a:rPr>
              <a:t>Рівень навчальних досягнень </a:t>
            </a:r>
            <a:r>
              <a:rPr lang="uk-UA" dirty="0" smtClean="0">
                <a:solidFill>
                  <a:srgbClr val="90C226"/>
                </a:solidFill>
              </a:rPr>
              <a:t>ліцеїстів за 2022 - 2023 н . р.(Річна)</a:t>
            </a:r>
            <a:endParaRPr lang="uk-UA" dirty="0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="" xmlns:a16="http://schemas.microsoft.com/office/drawing/2014/main" id="{807A042D-57CE-45CE-A063-ECC3D62E11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42856700"/>
              </p:ext>
            </p:extLst>
          </p:nvPr>
        </p:nvGraphicFramePr>
        <p:xfrm>
          <a:off x="677864" y="1786855"/>
          <a:ext cx="8877200" cy="522796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91222">
                  <a:extLst>
                    <a:ext uri="{9D8B030D-6E8A-4147-A177-3AD203B41FA5}">
                      <a16:colId xmlns="" xmlns:a16="http://schemas.microsoft.com/office/drawing/2014/main" val="2492806386"/>
                    </a:ext>
                  </a:extLst>
                </a:gridCol>
                <a:gridCol w="891222">
                  <a:extLst>
                    <a:ext uri="{9D8B030D-6E8A-4147-A177-3AD203B41FA5}">
                      <a16:colId xmlns="" xmlns:a16="http://schemas.microsoft.com/office/drawing/2014/main" val="104319352"/>
                    </a:ext>
                  </a:extLst>
                </a:gridCol>
                <a:gridCol w="891222">
                  <a:extLst>
                    <a:ext uri="{9D8B030D-6E8A-4147-A177-3AD203B41FA5}">
                      <a16:colId xmlns="" xmlns:a16="http://schemas.microsoft.com/office/drawing/2014/main" val="1578308715"/>
                    </a:ext>
                  </a:extLst>
                </a:gridCol>
                <a:gridCol w="891826">
                  <a:extLst>
                    <a:ext uri="{9D8B030D-6E8A-4147-A177-3AD203B41FA5}">
                      <a16:colId xmlns="" xmlns:a16="http://schemas.microsoft.com/office/drawing/2014/main" val="4166875798"/>
                    </a:ext>
                  </a:extLst>
                </a:gridCol>
                <a:gridCol w="891826">
                  <a:extLst>
                    <a:ext uri="{9D8B030D-6E8A-4147-A177-3AD203B41FA5}">
                      <a16:colId xmlns="" xmlns:a16="http://schemas.microsoft.com/office/drawing/2014/main" val="1781508476"/>
                    </a:ext>
                  </a:extLst>
                </a:gridCol>
                <a:gridCol w="891826">
                  <a:extLst>
                    <a:ext uri="{9D8B030D-6E8A-4147-A177-3AD203B41FA5}">
                      <a16:colId xmlns="" xmlns:a16="http://schemas.microsoft.com/office/drawing/2014/main" val="1201265563"/>
                    </a:ext>
                  </a:extLst>
                </a:gridCol>
                <a:gridCol w="891826">
                  <a:extLst>
                    <a:ext uri="{9D8B030D-6E8A-4147-A177-3AD203B41FA5}">
                      <a16:colId xmlns="" xmlns:a16="http://schemas.microsoft.com/office/drawing/2014/main" val="1077512076"/>
                    </a:ext>
                  </a:extLst>
                </a:gridCol>
                <a:gridCol w="891826">
                  <a:extLst>
                    <a:ext uri="{9D8B030D-6E8A-4147-A177-3AD203B41FA5}">
                      <a16:colId xmlns="" xmlns:a16="http://schemas.microsoft.com/office/drawing/2014/main" val="1535438976"/>
                    </a:ext>
                  </a:extLst>
                </a:gridCol>
                <a:gridCol w="891826">
                  <a:extLst>
                    <a:ext uri="{9D8B030D-6E8A-4147-A177-3AD203B41FA5}">
                      <a16:colId xmlns="" xmlns:a16="http://schemas.microsoft.com/office/drawing/2014/main" val="1579339363"/>
                    </a:ext>
                  </a:extLst>
                </a:gridCol>
                <a:gridCol w="852578">
                  <a:extLst>
                    <a:ext uri="{9D8B030D-6E8A-4147-A177-3AD203B41FA5}">
                      <a16:colId xmlns="" xmlns:a16="http://schemas.microsoft.com/office/drawing/2014/main" val="4166892902"/>
                    </a:ext>
                  </a:extLst>
                </a:gridCol>
              </a:tblGrid>
              <a:tr h="58125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Клас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учнів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Рівень навчальних досягнень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01302485"/>
                  </a:ext>
                </a:extLst>
              </a:tr>
              <a:tr h="27125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Низький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Середній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Достатній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Високий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31949220"/>
                  </a:ext>
                </a:extLst>
              </a:tr>
              <a:tr h="54250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учнів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учнів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учнів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учнів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41025696"/>
                  </a:ext>
                </a:extLst>
              </a:tr>
              <a:tr h="4262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10А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70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34093583"/>
                  </a:ext>
                </a:extLst>
              </a:tr>
              <a:tr h="4262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10Б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79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80393252"/>
                  </a:ext>
                </a:extLst>
              </a:tr>
              <a:tr h="4262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10В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36450238"/>
                  </a:ext>
                </a:extLst>
              </a:tr>
              <a:tr h="542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11А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88615903"/>
                  </a:ext>
                </a:extLst>
              </a:tr>
              <a:tr h="542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11Б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</a:t>
                      </a: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</a:t>
                      </a:r>
                      <a:endParaRPr lang="uk-UA" sz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73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11В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77</a:t>
                      </a:r>
                      <a:endParaRPr lang="uk-UA" sz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0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Всього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159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117 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74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</a:t>
                      </a:r>
                      <a:endParaRPr lang="uk-UA" sz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116" marR="64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02177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71442981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{4DD18A35-A37F-4850-9C4F-E7642E9A33A9}tf02900688</Template>
  <TotalTime>862</TotalTime>
  <Words>202</Words>
  <Application>Microsoft Office PowerPoint</Application>
  <PresentationFormat>Произвольный</PresentationFormat>
  <Paragraphs>208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Грань</vt:lpstr>
      <vt:lpstr>                     Звіт про рівень навчальних досягнень ліцеїстів  Новоград – Волинського ліцею з ПВФ  2022 – 2023 н. р. </vt:lpstr>
      <vt:lpstr>Рівень навчальних досягнень за  ІІ семестр 2022-2023 н . р.</vt:lpstr>
      <vt:lpstr>Рівень навчальних досягнень ліцеїстів за 2022 - 2023 н . р.(Річна)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про рівень навчальних досягнень ліцеїстів Новоград – Волинського ліцею з ПВФП за 2020 – 2021 н.р.</dc:title>
  <dc:creator>Ірина Ореховська</dc:creator>
  <cp:lastModifiedBy>user</cp:lastModifiedBy>
  <cp:revision>76</cp:revision>
  <dcterms:created xsi:type="dcterms:W3CDTF">2021-06-09T17:26:26Z</dcterms:created>
  <dcterms:modified xsi:type="dcterms:W3CDTF">2023-06-22T06:20:11Z</dcterms:modified>
</cp:coreProperties>
</file>