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0976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адзвичайні </a:t>
            </a:r>
            <a:r>
              <a:rPr lang="ru-RU" sz="4000" b="1" dirty="0"/>
              <a:t>ситуації </a:t>
            </a:r>
            <a:r>
              <a:rPr lang="ru-RU" sz="4000" b="1" dirty="0" smtClean="0"/>
              <a:t>природного </a:t>
            </a:r>
            <a:r>
              <a:rPr lang="ru-RU" sz="4000" b="1" dirty="0"/>
              <a:t>характеру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5843"/>
            <a:ext cx="3769836" cy="25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15844"/>
            <a:ext cx="3600400" cy="25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6412"/>
            <a:ext cx="3769836" cy="24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296412"/>
            <a:ext cx="3600401" cy="24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23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21" y="105273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5. Для того, щоб утриматися на воді можна використовувати столи, рятувальні пояси, автомобільні шини або запасні колеса.</a:t>
            </a:r>
          </a:p>
          <a:p>
            <a:endParaRPr lang="uk-UA" sz="2400" dirty="0" smtClean="0"/>
          </a:p>
          <a:p>
            <a:r>
              <a:rPr lang="uk-UA" sz="2400" dirty="0" smtClean="0"/>
              <a:t>6. Перш ніж зісковзнути у воду, наберіть в легені побільше повітря, схопитеся за перший-ліпший предмет і намагайтеся плисти за течією, зберігаючи спокій.</a:t>
            </a:r>
          </a:p>
          <a:p>
            <a:endParaRPr lang="uk-UA" sz="2400" dirty="0" smtClean="0"/>
          </a:p>
          <a:p>
            <a:r>
              <a:rPr lang="uk-UA" sz="2400" dirty="0" smtClean="0"/>
              <a:t>7. Починати стрибати у воду тільки тоді, коли більше немає</a:t>
            </a:r>
          </a:p>
          <a:p>
            <a:r>
              <a:rPr lang="uk-UA" sz="2400" dirty="0" smtClean="0"/>
              <a:t>надії на порятунок.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41581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1.Якщо ви знаходитесь в зоні зсувної небезпеки і отримали сигнал про загрозу, вимкніть газ, електроприлади, перекрийте воду та підготуйтеся до евакуації.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5596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u="sng" dirty="0" smtClean="0"/>
              <a:t>Що робити при зсувах</a:t>
            </a:r>
            <a:r>
              <a:rPr lang="uk-UA" sz="4000" dirty="0" smtClean="0"/>
              <a:t>: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5127" y="2708920"/>
            <a:ext cx="8657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2.Якщо ви все ж потрапили в зону насувається зсуву, не намагайтеся втекти від нього. Швидкість руху ґрунту може різко прискоритися до декількох метрів в секунду. Максимально швидко йдіть у бік, перпендикулярно схилу, по якому рухається зсув.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25407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69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u="sng" dirty="0" smtClean="0"/>
              <a:t>Як діяти під час урагану, бурі, смерчу</a:t>
            </a:r>
            <a:r>
              <a:rPr lang="uk-UA" sz="3600" dirty="0" smtClean="0"/>
              <a:t>: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4971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1. Якщо ураган (буря, смерч) застав Вас у будинку, відійдіть від вікон і займіть безпечне місце біля стін внутрішніх приміщень, в коридорі, у вбудованих шаф, у ванних кімнатах, туалетах, коморах, у міцних шафах, під столами.</a:t>
            </a:r>
          </a:p>
          <a:p>
            <a:endParaRPr lang="uk-UA" sz="2400" dirty="0" smtClean="0"/>
          </a:p>
          <a:p>
            <a:r>
              <a:rPr lang="uk-UA" sz="2400" dirty="0" smtClean="0"/>
              <a:t>2. Загасіть вогонь у грубах, вимкніть електроенергію, закрийте крани на газових мережах.</a:t>
            </a:r>
          </a:p>
          <a:p>
            <a:endParaRPr lang="uk-UA" sz="2400" dirty="0" smtClean="0"/>
          </a:p>
          <a:p>
            <a:r>
              <a:rPr lang="uk-UA" sz="2400" dirty="0" smtClean="0"/>
              <a:t>3. У темний час доби використовуйте ліхтарі, свічки, ввімкніть радіоприймач для отримання інформації МНС.</a:t>
            </a:r>
          </a:p>
          <a:p>
            <a:endParaRPr lang="uk-UA" sz="2400" dirty="0" smtClean="0"/>
          </a:p>
          <a:p>
            <a:r>
              <a:rPr lang="uk-UA" sz="2400" dirty="0" smtClean="0"/>
              <a:t>4. По можливості знаходитесь в заглибленому укритті, в притулках, льохах і т. п.</a:t>
            </a:r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004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5.Якщо ураган, буря або смерч застали Вас на вулицях населеного пункту, тримайтеся якнайдалі від легких будівель, мостів, естакад, ліній електропередачі, дерев, річок, озер і промислових об'єктів.</a:t>
            </a:r>
          </a:p>
          <a:p>
            <a:endParaRPr lang="uk-UA" sz="2400" dirty="0" smtClean="0"/>
          </a:p>
          <a:p>
            <a:r>
              <a:rPr lang="uk-UA" sz="2400" dirty="0" smtClean="0"/>
              <a:t>6.Використовуйте аркуші фанери, картонні і пластикові ящики, дошки та інші підручні засоби для захисту від уламків і осколків скла.</a:t>
            </a:r>
          </a:p>
          <a:p>
            <a:endParaRPr lang="uk-UA" sz="2400" dirty="0" smtClean="0"/>
          </a:p>
          <a:p>
            <a:r>
              <a:rPr lang="uk-UA" sz="2400" dirty="0" smtClean="0"/>
              <a:t>7.Намагайтеся швидше сховатись у підвалах, погребах і протирадіаційних укриттях.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19344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714480" y="1071546"/>
            <a:ext cx="5483251" cy="76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7" tIns="45704" rIns="91407" bIns="45704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Дякую за увагу!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" name="Рисунок 2" descr="SAVE_20201125_112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500306"/>
            <a:ext cx="4714908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5072074"/>
            <a:ext cx="4572000" cy="14819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182563" algn="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uk-UA" b="1" dirty="0" smtClean="0"/>
              <a:t>Підготувала:</a:t>
            </a:r>
          </a:p>
          <a:p>
            <a:pPr marL="228600" lvl="0" indent="-182563" algn="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uk-UA" b="1" dirty="0" smtClean="0"/>
              <a:t>Відповідальна особа з </a:t>
            </a:r>
          </a:p>
          <a:p>
            <a:pPr marL="228600" lvl="0" indent="-182563" algn="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uk-UA" b="1" dirty="0" smtClean="0"/>
              <a:t>питань цивільного захисту</a:t>
            </a:r>
          </a:p>
          <a:p>
            <a:pPr marL="228600" lvl="0" indent="-182563" algn="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uk-UA" b="1" dirty="0" err="1" smtClean="0"/>
              <a:t>Туровська</a:t>
            </a:r>
            <a:r>
              <a:rPr lang="uk-UA" b="1" dirty="0" smtClean="0"/>
              <a:t> А.Є</a:t>
            </a:r>
            <a:r>
              <a:rPr lang="uk-UA" b="1" dirty="0" smtClean="0">
                <a:solidFill>
                  <a:srgbClr val="404040"/>
                </a:solidFill>
              </a:rPr>
              <a:t>.</a:t>
            </a:r>
            <a:endParaRPr lang="uk-UA" b="1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475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Надзвичайні ситуації природного характеру — </a:t>
            </a:r>
            <a:r>
              <a:rPr lang="uk-UA" sz="2400" dirty="0" smtClean="0"/>
              <a:t>це</a:t>
            </a:r>
            <a:r>
              <a:rPr lang="ru-RU" sz="2400" dirty="0" smtClean="0"/>
              <a:t> </a:t>
            </a:r>
            <a:r>
              <a:rPr lang="ru-RU" sz="2400" dirty="0"/>
              <a:t>наслідки небезпечних геологічних, метеорологічних, гідрологічних, морських та прісноводних явищ, деградації </a:t>
            </a:r>
            <a:r>
              <a:rPr lang="uk-UA" sz="2400" noProof="1" smtClean="0"/>
              <a:t>ґрунтів</a:t>
            </a:r>
            <a:r>
              <a:rPr lang="ru-RU" sz="2400" dirty="0" smtClean="0"/>
              <a:t> </a:t>
            </a:r>
            <a:r>
              <a:rPr lang="ru-RU" sz="2400" dirty="0"/>
              <a:t>чи надр, природних пожеж, змін стану повітряного басейну, інфекційних захворювань людей, сільськогосподарських тварин, масового ураження сільськогосподарських рослин хворобами чи шкідниками, зміни стану водних ресурсів та біосфери тощо.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184" y="325797"/>
            <a:ext cx="4228816" cy="297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184" y="3573016"/>
            <a:ext cx="4121312" cy="30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05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2929"/>
            <a:ext cx="6947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u="sng" dirty="0" smtClean="0"/>
              <a:t>НС природного походження</a:t>
            </a:r>
            <a:endParaRPr lang="ru-RU" sz="4000" u="sng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176539" y="692696"/>
            <a:ext cx="720080" cy="9361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879908" y="700094"/>
            <a:ext cx="737307" cy="9361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231336" y="700094"/>
            <a:ext cx="792088" cy="9361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489" y="1605203"/>
            <a:ext cx="235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spc="300" dirty="0" smtClean="0"/>
              <a:t>тектонічні</a:t>
            </a:r>
            <a:endParaRPr lang="ru-RU" sz="2800" b="1" spc="300" dirty="0"/>
          </a:p>
        </p:txBody>
      </p:sp>
      <p:sp>
        <p:nvSpPr>
          <p:cNvPr id="9" name="TextBox 8"/>
          <p:cNvSpPr txBox="1"/>
          <p:nvPr/>
        </p:nvSpPr>
        <p:spPr>
          <a:xfrm>
            <a:off x="2574416" y="1532948"/>
            <a:ext cx="2933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300" dirty="0" smtClean="0"/>
              <a:t>топологічні</a:t>
            </a:r>
            <a:endParaRPr lang="ru-RU" sz="3200" b="1" spc="3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1543648"/>
            <a:ext cx="380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spc="300" dirty="0" smtClean="0"/>
              <a:t>метеорологічні</a:t>
            </a:r>
            <a:endParaRPr lang="ru-RU" sz="3200" b="1" spc="3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83" y="2132083"/>
            <a:ext cx="2744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(пов'язані з процесами, які відбуваються в надрах землі), до них належать землетруси, виверження вулканів</a:t>
            </a:r>
            <a:endParaRPr lang="uk-UA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61113" y="2132083"/>
            <a:ext cx="27590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(пов'язані з процесами, які відбуваються на поверхні землі), до них належать повені, зсуви;</a:t>
            </a:r>
            <a:endParaRPr lang="uk-UA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132083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</a:t>
            </a:r>
            <a:r>
              <a:rPr lang="uk-UA" sz="2400" dirty="0" smtClean="0"/>
              <a:t>пов'язані з процесами, які відбуваються в атмо­сфері), до них належать спека, урагани, посуха та </a:t>
            </a:r>
            <a:r>
              <a:rPr lang="uk-UA" sz="2400" dirty="0" err="1" smtClean="0"/>
              <a:t>ін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667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 smtClean="0"/>
              <a:t>Землетрус</a:t>
            </a:r>
            <a:r>
              <a:rPr lang="ru-RU" sz="2800" dirty="0" smtClean="0"/>
              <a:t> </a:t>
            </a:r>
            <a:r>
              <a:rPr lang="ru-RU" sz="2800" dirty="0"/>
              <a:t>– це раптове коливання земної поверхні, викликане підземними поштовхами.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93567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 smtClean="0"/>
              <a:t>Виверження вулканів </a:t>
            </a:r>
            <a:r>
              <a:rPr lang="uk-UA" sz="2800" dirty="0" smtClean="0"/>
              <a:t>- це активна діяльність вулкана, небезпечна для будь-яких форм життя.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8722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 smtClean="0"/>
              <a:t>Повінь</a:t>
            </a:r>
            <a:r>
              <a:rPr lang="uk-UA" sz="2800" dirty="0" smtClean="0"/>
              <a:t> - це стихійне лихо, що відзначається затопленням частини суші водою.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441180"/>
            <a:ext cx="8694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 smtClean="0"/>
              <a:t>Зсув</a:t>
            </a:r>
            <a:r>
              <a:rPr lang="uk-UA" sz="2800" dirty="0" smtClean="0"/>
              <a:t> - це ковзаюче переміщення мас гірських порід униз по схилу під дією власної ваги.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09120"/>
            <a:ext cx="8694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 smtClean="0"/>
              <a:t>Тайфун або ураган </a:t>
            </a:r>
            <a:r>
              <a:rPr lang="uk-UA" sz="2800" dirty="0" smtClean="0"/>
              <a:t>– це найсильніший вітер, який здатний тривалий час дути зі швидкістю, що перевищує 32 м / сек.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18349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79" y="12337"/>
            <a:ext cx="5969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u="sng" dirty="0" smtClean="0"/>
              <a:t>Що робити при землетрусі</a:t>
            </a:r>
            <a:r>
              <a:rPr lang="uk-UA" sz="3600" dirty="0" smtClean="0"/>
              <a:t>: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2608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3614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Вдома:</a:t>
            </a:r>
          </a:p>
          <a:p>
            <a:r>
              <a:rPr lang="uk-UA" sz="2400" dirty="0" smtClean="0"/>
              <a:t>• Не піддаватися паніці!</a:t>
            </a:r>
          </a:p>
          <a:p>
            <a:r>
              <a:rPr lang="uk-UA" sz="2400" dirty="0" smtClean="0"/>
              <a:t>• Погасите те, що може викликати пожежу.</a:t>
            </a:r>
          </a:p>
          <a:p>
            <a:r>
              <a:rPr lang="uk-UA" sz="2400" dirty="0" smtClean="0"/>
              <a:t>• По можливості, увімкніть радіо, щоб знати всю інформацію про землетрус.</a:t>
            </a:r>
          </a:p>
          <a:p>
            <a:r>
              <a:rPr lang="uk-UA" sz="2400" dirty="0" smtClean="0"/>
              <a:t>• Відкрийте двері, щоб ви могли врятуватися.</a:t>
            </a:r>
          </a:p>
          <a:p>
            <a:r>
              <a:rPr lang="uk-UA" sz="2400" dirty="0" smtClean="0"/>
              <a:t>• Не виходьте на балкон!</a:t>
            </a:r>
          </a:p>
          <a:p>
            <a:r>
              <a:rPr lang="uk-UA" sz="2400" dirty="0" smtClean="0"/>
              <a:t>• Не користуйтеся сірниками!</a:t>
            </a:r>
          </a:p>
          <a:p>
            <a:r>
              <a:rPr lang="uk-UA" sz="2400" dirty="0" smtClean="0"/>
              <a:t>• Не користуйтеся ліфтом!</a:t>
            </a:r>
          </a:p>
          <a:p>
            <a:r>
              <a:rPr lang="uk-UA" sz="2400" dirty="0" smtClean="0"/>
              <a:t>• Сховайтеся під міцними столами, встаньте поблизу несучих стін або колон, якщо такі є.</a:t>
            </a:r>
          </a:p>
          <a:p>
            <a:r>
              <a:rPr lang="uk-UA" sz="2400" dirty="0" smtClean="0"/>
              <a:t>• Як тільки закінчиться перша серія поштовхів землетрусу, то ви повинні взяти з собою речі першої необхідності, цінності і негайно вибігти на вулицю!</a:t>
            </a:r>
          </a:p>
          <a:p>
            <a:r>
              <a:rPr lang="uk-UA" sz="2400" dirty="0" smtClean="0"/>
              <a:t>• Спускайтеся по сходах, притулившись до стіни!</a:t>
            </a:r>
          </a:p>
          <a:p>
            <a:r>
              <a:rPr lang="uk-UA" sz="2400" dirty="0" smtClean="0"/>
              <a:t>• Зберіться з близькими або знайомими і вирушайте в центр збору людей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8981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6024749" cy="379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628" y="260648"/>
            <a:ext cx="8557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На вулиці:</a:t>
            </a:r>
          </a:p>
          <a:p>
            <a:r>
              <a:rPr lang="uk-UA" sz="2400" dirty="0" smtClean="0"/>
              <a:t>• Відійдіть подалі від будівель!</a:t>
            </a:r>
          </a:p>
          <a:p>
            <a:r>
              <a:rPr lang="uk-UA" sz="2400" dirty="0" smtClean="0"/>
              <a:t>• Знайдіть під'їзний портик і встаньте під ним.</a:t>
            </a:r>
          </a:p>
          <a:p>
            <a:r>
              <a:rPr lang="uk-UA" sz="2400" dirty="0" smtClean="0"/>
              <a:t>• Дивіться під ногами, там можуть лежати скло, дроти і т.д.</a:t>
            </a:r>
          </a:p>
          <a:p>
            <a:r>
              <a:rPr lang="uk-UA" sz="2400" dirty="0" smtClean="0"/>
              <a:t>• Знайдіть питну воду та дотримуйтесь інструкцій місцевої влади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39"/>
            <a:ext cx="7924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u="sng" dirty="0" smtClean="0"/>
              <a:t>Що робити </a:t>
            </a:r>
            <a:r>
              <a:rPr lang="ru-RU" sz="3600" u="sng" dirty="0" smtClean="0"/>
              <a:t>при </a:t>
            </a:r>
            <a:r>
              <a:rPr lang="ru-RU" sz="3600" u="sng" dirty="0"/>
              <a:t>виверженні </a:t>
            </a:r>
            <a:r>
              <a:rPr lang="ru-RU" sz="3600" u="sng" dirty="0" smtClean="0"/>
              <a:t>вулкана: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1. Не піддавайтеся паніці, залишіться вдома і закрийте всі двері і вікна.</a:t>
            </a:r>
          </a:p>
          <a:p>
            <a:endParaRPr lang="uk-UA" sz="2400" dirty="0" smtClean="0"/>
          </a:p>
          <a:p>
            <a:r>
              <a:rPr lang="uk-UA" sz="2400" dirty="0" smtClean="0"/>
              <a:t>2. Якщо комусь потрібна допомога, то для того, щоб вийти з дому, надіньте теплі речі, бажано з натуральної матерії і невозгораемий, вологою ганчіркою захистивши рот і ніс.</a:t>
            </a:r>
          </a:p>
          <a:p>
            <a:endParaRPr lang="uk-UA" sz="2400" dirty="0" smtClean="0"/>
          </a:p>
          <a:p>
            <a:r>
              <a:rPr lang="uk-UA" sz="2400" dirty="0" smtClean="0"/>
              <a:t>3. Не слід використовувати як укриття підвали, так як їх може залити брудом, і ви опинитеся в грязьовий пастці.</a:t>
            </a:r>
          </a:p>
          <a:p>
            <a:endParaRPr lang="uk-UA" sz="2400" dirty="0" smtClean="0"/>
          </a:p>
          <a:p>
            <a:r>
              <a:rPr lang="uk-UA" sz="2400" dirty="0" smtClean="0"/>
              <a:t>4. Не користуйтеся автотранспортом.</a:t>
            </a:r>
          </a:p>
          <a:p>
            <a:endParaRPr lang="uk-UA" sz="2400" dirty="0" smtClean="0"/>
          </a:p>
          <a:p>
            <a:r>
              <a:rPr lang="uk-UA" sz="2400" dirty="0" smtClean="0"/>
              <a:t>5. Запасіться достатньою кількістю води.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312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6606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6. Якщо падіння розпечених каменів спричинило пожежу, то його слід негайно почати гасити.</a:t>
            </a:r>
          </a:p>
          <a:p>
            <a:endParaRPr lang="uk-UA" sz="2400" dirty="0" smtClean="0"/>
          </a:p>
          <a:p>
            <a:r>
              <a:rPr lang="uk-UA" sz="2400" dirty="0" smtClean="0"/>
              <a:t>7. Запросіть фахівців для перевірки міцності і стійкості вашого житла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73028"/>
            <a:ext cx="5596387" cy="349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93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338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u="sng" dirty="0" smtClean="0"/>
              <a:t>Дії при попередженні про повінь:</a:t>
            </a:r>
            <a:endParaRPr lang="uk-UA" sz="36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</a:t>
            </a:r>
            <a:r>
              <a:rPr lang="uk-UA" sz="2400" dirty="0" smtClean="0"/>
              <a:t>. Зберіть все, що може вам допомогти врятуватися - це рятувальні круги, сходи, мотузки, плавзасоби та сигнальні засоби.</a:t>
            </a:r>
          </a:p>
          <a:p>
            <a:endParaRPr lang="uk-UA" sz="2400" dirty="0" smtClean="0"/>
          </a:p>
          <a:p>
            <a:r>
              <a:rPr lang="uk-UA" sz="2400" dirty="0" smtClean="0"/>
              <a:t>2. Почніть вести порятунок інших людей і надавати їм при необхідності медичну допомогу.</a:t>
            </a:r>
          </a:p>
          <a:p>
            <a:endParaRPr lang="uk-UA" sz="2400" dirty="0" smtClean="0"/>
          </a:p>
          <a:p>
            <a:r>
              <a:rPr lang="uk-UA" sz="2400" dirty="0" smtClean="0"/>
              <a:t>3. Зніміть з себе взуття і зайвий одяг, якщо є небезпека опинитися у воді.</a:t>
            </a:r>
          </a:p>
          <a:p>
            <a:endParaRPr lang="uk-UA" sz="2400" dirty="0" smtClean="0"/>
          </a:p>
          <a:p>
            <a:r>
              <a:rPr lang="uk-UA" sz="2400" dirty="0" smtClean="0"/>
              <a:t>4. Наповніть сорочку й штани різними легкими плаваючими предметами, такі як закриті пластикові пляшки, м'ячики, пінопласт ... вони допоможуть вам протриматися на воді, якщо ви там опинитеся.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603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178</TotalTime>
  <Words>911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Перспектива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comp</cp:lastModifiedBy>
  <cp:revision>17</cp:revision>
  <dcterms:created xsi:type="dcterms:W3CDTF">2016-10-03T15:48:01Z</dcterms:created>
  <dcterms:modified xsi:type="dcterms:W3CDTF">2021-02-22T10:45:25Z</dcterms:modified>
</cp:coreProperties>
</file>