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96A"/>
    <a:srgbClr val="2E507A"/>
    <a:srgbClr val="FFFF71"/>
    <a:srgbClr val="B64A80"/>
    <a:srgbClr val="8F0B73"/>
    <a:srgbClr val="FFFF99"/>
    <a:srgbClr val="BF3587"/>
    <a:srgbClr val="C24456"/>
    <a:srgbClr val="303FFC"/>
    <a:srgbClr val="C304C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87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397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987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801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51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662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15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91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4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388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718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FA12-5880-45D3-92CE-8F0259D84499}" type="datetimeFigureOut">
              <a:rPr lang="ru-RU" smtClean="0"/>
              <a:pPr/>
              <a:t>11.06.2021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476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6932" y="1141124"/>
            <a:ext cx="69127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200" dirty="0" err="1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Фотозвіт</a:t>
            </a:r>
            <a:r>
              <a:rPr lang="ru-RU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spc="200" dirty="0" err="1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методичного об</a:t>
            </a:r>
            <a:r>
              <a:rPr lang="en-US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`</a:t>
            </a:r>
            <a:r>
              <a:rPr lang="ru-RU" sz="3600" b="1" cap="all" spc="200" dirty="0" err="1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єднання</a:t>
            </a:r>
            <a:r>
              <a:rPr lang="ru-RU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вчителів </a:t>
            </a:r>
            <a:r>
              <a:rPr lang="ru-RU" sz="3600" b="1" cap="all" spc="200" dirty="0" err="1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природничо-математичного</a:t>
            </a:r>
            <a:r>
              <a:rPr lang="ru-RU" sz="36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30000">
                      <a:schemeClr val="accent3">
                        <a:lumMod val="75000"/>
                      </a:schemeClr>
                    </a:gs>
                    <a:gs pos="43000">
                      <a:schemeClr val="accent1">
                        <a:lumMod val="75000"/>
                      </a:schemeClr>
                    </a:gs>
                    <a:gs pos="53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8F0B73"/>
                    </a:gs>
                    <a:gs pos="90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циклу за 2020-2021 н.р. </a:t>
            </a:r>
            <a:endParaRPr lang="ru-RU" sz="3600" b="1" cap="all" spc="200" dirty="0">
              <a:ln w="6350">
                <a:noFill/>
              </a:ln>
              <a:gradFill>
                <a:gsLst>
                  <a:gs pos="17000">
                    <a:srgbClr val="C304C8"/>
                  </a:gs>
                  <a:gs pos="30000">
                    <a:schemeClr val="accent3">
                      <a:lumMod val="75000"/>
                    </a:schemeClr>
                  </a:gs>
                  <a:gs pos="43000">
                    <a:schemeClr val="accent1">
                      <a:lumMod val="75000"/>
                    </a:schemeClr>
                  </a:gs>
                  <a:gs pos="53000">
                    <a:schemeClr val="accent6">
                      <a:lumMod val="60000"/>
                      <a:lumOff val="40000"/>
                    </a:schemeClr>
                  </a:gs>
                  <a:gs pos="81000">
                    <a:srgbClr val="8F0B73"/>
                  </a:gs>
                  <a:gs pos="90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6932" y="4725144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 smtClean="0"/>
              <a:t>Голова методичного об’єднання: </a:t>
            </a:r>
            <a:endParaRPr lang="uk-UA" sz="2000" dirty="0" smtClean="0"/>
          </a:p>
          <a:p>
            <a:pPr algn="r"/>
            <a:r>
              <a:rPr lang="uk-UA" sz="2000" b="1" dirty="0" smtClean="0"/>
              <a:t>Ващенко В.П.</a:t>
            </a:r>
            <a:endParaRPr lang="uk-UA" sz="2000" dirty="0"/>
          </a:p>
        </p:txBody>
      </p:sp>
    </p:spTree>
    <p:extLst>
      <p:ext uri="{BB962C8B-B14F-4D97-AF65-F5344CB8AC3E}">
        <p14:creationId xmlns="" xmlns:p14="http://schemas.microsoft.com/office/powerpoint/2010/main" val="3768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9296A"/>
                </a:solidFill>
              </a:rPr>
              <a:t>У ліцеї відбувся фізичний </a:t>
            </a:r>
            <a:r>
              <a:rPr lang="uk-UA" sz="2400" b="1" dirty="0" err="1" smtClean="0">
                <a:solidFill>
                  <a:srgbClr val="79296A"/>
                </a:solidFill>
              </a:rPr>
              <a:t>брейн-ринг</a:t>
            </a:r>
            <a:r>
              <a:rPr lang="uk-UA" sz="2400" b="1" dirty="0" smtClean="0">
                <a:solidFill>
                  <a:srgbClr val="79296A"/>
                </a:solidFill>
              </a:rPr>
              <a:t> серед ліцеїстів 10-х класів" Кращий знавець фізики". </a:t>
            </a:r>
            <a:endParaRPr lang="uk-UA" sz="2400" b="1" dirty="0">
              <a:solidFill>
                <a:srgbClr val="79296A"/>
              </a:solidFill>
            </a:endParaRPr>
          </a:p>
        </p:txBody>
      </p:sp>
      <p:pic>
        <p:nvPicPr>
          <p:cNvPr id="6" name="Рисунок 5" descr="Возможно, это изображение (9 человек, люди стоят, верхняя одежда и военная форма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052736"/>
            <a:ext cx="4317917" cy="309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озможно, это изображение (4 человека, люди сидят, люди стоят и военная форма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378200" cy="264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озможно, это изображение (7 человек, люди сидят и верхняя одежда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3325604" cy="272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озможно, это изображение (12 человек, в том числе Константин Гулевич, люди стоят и военная форма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38354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Возможно, это изображение (один или несколько человек)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397100" y="3659686"/>
            <a:ext cx="3278316" cy="238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Робота над </a:t>
            </a:r>
            <a:r>
              <a:rPr lang="uk-UA" dirty="0" err="1" smtClean="0"/>
              <a:t>проєктом</a:t>
            </a:r>
            <a:r>
              <a:rPr lang="uk-UA" dirty="0" smtClean="0"/>
              <a:t> </a:t>
            </a:r>
            <a:r>
              <a:rPr lang="uk-UA" dirty="0" err="1" smtClean="0"/>
              <a:t>“Енергозбереження</a:t>
            </a:r>
            <a:r>
              <a:rPr lang="uk-UA" dirty="0" smtClean="0"/>
              <a:t> у нашому </a:t>
            </a:r>
            <a:r>
              <a:rPr lang="uk-UA" dirty="0" err="1" smtClean="0"/>
              <a:t>ліцеї”</a:t>
            </a:r>
            <a:endParaRPr lang="uk-UA" dirty="0"/>
          </a:p>
        </p:txBody>
      </p:sp>
      <p:pic>
        <p:nvPicPr>
          <p:cNvPr id="3" name="Рисунок 2" descr="Возможно, это изображение (10 человек, люди стоят и военная форма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140968"/>
            <a:ext cx="4667448" cy="339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фотки физика\IMG_20201123_132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1763486" cy="3135086"/>
          </a:xfrm>
          <a:prstGeom prst="rect">
            <a:avLst/>
          </a:prstGeom>
          <a:noFill/>
        </p:spPr>
      </p:pic>
      <p:pic>
        <p:nvPicPr>
          <p:cNvPr id="5" name="Picture 3" descr="D:\фотки физика\IMG_20201123_132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412776"/>
            <a:ext cx="1714500" cy="3096344"/>
          </a:xfrm>
          <a:prstGeom prst="rect">
            <a:avLst/>
          </a:prstGeom>
          <a:noFill/>
        </p:spPr>
      </p:pic>
      <p:pic>
        <p:nvPicPr>
          <p:cNvPr id="6" name="Picture 4" descr="D:\фотки физика\IMG_20201123_132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1843088" cy="3096344"/>
          </a:xfrm>
          <a:prstGeom prst="rect">
            <a:avLst/>
          </a:prstGeom>
          <a:noFill/>
        </p:spPr>
      </p:pic>
      <p:pic>
        <p:nvPicPr>
          <p:cNvPr id="7" name="Picture 5" descr="D:\фотки физика\IMG_20201126_143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412776"/>
            <a:ext cx="1741694" cy="3096344"/>
          </a:xfrm>
          <a:prstGeom prst="rect">
            <a:avLst/>
          </a:prstGeom>
          <a:noFill/>
        </p:spPr>
      </p:pic>
      <p:pic>
        <p:nvPicPr>
          <p:cNvPr id="8" name="Picture 6" descr="D:\фотки физика\IMG_20201126_141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789040"/>
            <a:ext cx="2133600" cy="2844800"/>
          </a:xfrm>
          <a:prstGeom prst="rect">
            <a:avLst/>
          </a:prstGeom>
          <a:noFill/>
        </p:spPr>
      </p:pic>
      <p:pic>
        <p:nvPicPr>
          <p:cNvPr id="9" name="Picture 7" descr="D:\фотки физика\IMG_20201126_143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3789040"/>
            <a:ext cx="1604776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0A87D-684A-42CD-BB5B-8DB8CC54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666045"/>
            <a:ext cx="7763933" cy="1478845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</a:rPr>
              <a:t>Показовий урок 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400" b="1" dirty="0"/>
              <a:t> </a:t>
            </a: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«Географічні наслідки параметрів і рухів Землі </a:t>
            </a:r>
            <a:br>
              <a:rPr lang="uk-UA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як планети»</a:t>
            </a:r>
            <a:endParaRPr lang="uk-U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BC2092B5-984B-4482-9945-6657FA127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2325512"/>
            <a:ext cx="8178800" cy="386644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4CC35B-8EC9-4827-9BC7-B9FA34688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318" y="2429110"/>
            <a:ext cx="3858683" cy="36645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28F08D-D484-465A-A099-BDEFFE01C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9366" y="2414584"/>
            <a:ext cx="3797301" cy="3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79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35F37B-33CF-4356-BB04-712850FB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988840"/>
            <a:ext cx="6787652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Акція </a:t>
            </a:r>
            <a:r>
              <a:rPr lang="uk-UA" b="1" dirty="0">
                <a:solidFill>
                  <a:srgbClr val="C00000"/>
                </a:solidFill>
              </a:rPr>
              <a:t>«Посади дерево»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3D93A289-9B67-461C-974A-7A1855238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15434" y="3203865"/>
            <a:ext cx="3744417" cy="24664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E0302D-BB5B-46BA-996D-EB4326E60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85106" y="2967622"/>
            <a:ext cx="3699449" cy="2894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B136E4-9196-44AE-A50C-38AEA1EFC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20985" y="3184074"/>
            <a:ext cx="3704830" cy="2466496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1520" y="188640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 березня на Всесвітній день води,  в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онлайн-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режимі , були проведені різноманітні заходи, наприклад « 15 цікавих дослідів про воду »… 22 квітня на Всесвітній День Землі була проведена акція « Посади дерево». Активну участь члени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прийняли у Міжнародний День здоров’я, долучившись до  різноманітних спортивних змагань та конкурсів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249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r>
              <a:rPr lang="uk-UA" dirty="0" smtClean="0"/>
              <a:t>Самоосвіта членів </a:t>
            </a:r>
            <a:r>
              <a:rPr lang="uk-UA" dirty="0" err="1" smtClean="0"/>
              <a:t>МО</a:t>
            </a:r>
            <a:endParaRPr lang="ru-RU" dirty="0"/>
          </a:p>
        </p:txBody>
      </p:sp>
      <p:pic>
        <p:nvPicPr>
          <p:cNvPr id="2050" name="Picture 2" descr="G:\СЕРТИФЫКА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620688"/>
            <a:ext cx="3096344" cy="2747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Дом\Downloads\Screenshot_2021-05-27 1051166 p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376264" cy="2980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Дом\Downloads\Screenshot_2021-05-27 1051166 pdf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17" y="1340768"/>
            <a:ext cx="2086183" cy="2595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3902594" cy="275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2160240" cy="28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304256" cy="31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2520280" cy="355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36912"/>
            <a:ext cx="1800200" cy="25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12976"/>
            <a:ext cx="201870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C:\Users\comp\Desktop\мої свідоцтва підвищення\№ PY75715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2852936"/>
            <a:ext cx="1850268" cy="2618508"/>
          </a:xfrm>
          <a:prstGeom prst="rect">
            <a:avLst/>
          </a:prstGeom>
          <a:noFill/>
        </p:spPr>
      </p:pic>
      <p:pic>
        <p:nvPicPr>
          <p:cNvPr id="16" name="Picture 2" descr="C:\Users\comp\Desktop\№ YK25493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3429000"/>
            <a:ext cx="1716385" cy="2429036"/>
          </a:xfrm>
          <a:prstGeom prst="rect">
            <a:avLst/>
          </a:prstGeom>
          <a:noFill/>
        </p:spPr>
      </p:pic>
      <p:pic>
        <p:nvPicPr>
          <p:cNvPr id="18" name="Picture 2" descr="C:\Users\comp\Desktop\№ LU7702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4149080"/>
            <a:ext cx="1870192" cy="2243893"/>
          </a:xfrm>
          <a:prstGeom prst="rect">
            <a:avLst/>
          </a:prstGeom>
          <a:noFill/>
        </p:spPr>
      </p:pic>
      <p:pic>
        <p:nvPicPr>
          <p:cNvPr id="19" name="Picture 2" descr="C:\Users\comp\Desktop\мої свідоцтва підвищення\№ PY75715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3789040"/>
            <a:ext cx="1850268" cy="2618508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160240" cy="28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1800200" cy="25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comp\Desktop\мої свідоцтва підвищення\№ IM1070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55976" y="3429000"/>
            <a:ext cx="2027127" cy="2868800"/>
          </a:xfrm>
          <a:prstGeom prst="rect">
            <a:avLst/>
          </a:prstGeom>
          <a:noFill/>
        </p:spPr>
      </p:pic>
      <p:pic>
        <p:nvPicPr>
          <p:cNvPr id="23" name="Picture 2" descr="C:\Users\comp\Desktop\мої свідоцтва підвищення\№ TZ47658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3848" y="3356992"/>
            <a:ext cx="1724399" cy="2440378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88024" y="5071278"/>
            <a:ext cx="3384376" cy="17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59632" y="5258243"/>
            <a:ext cx="2736304" cy="159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346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632848" cy="90872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eaLnBrk="1" hangingPunct="1">
              <a:defRPr/>
            </a:pP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</a:b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Участь </a:t>
            </a:r>
            <a:r>
              <a:rPr lang="ru-RU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ліцеїстів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у </a:t>
            </a:r>
            <a:r>
              <a:rPr lang="ru-RU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Всеукраїнській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інтернет-олімпіаді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</a:t>
            </a:r>
            <a:r>
              <a:rPr lang="ru-RU" sz="4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з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математики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3123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3968" y="1700808"/>
            <a:ext cx="40679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2020-2021 навчальний рік оголошено Роком математики в  Україні.  Відповідно до наказу президента,  вчителем математики,  був складений план заходів щодо підвищення якості математичної освіти, в якому активну участь прийняли наші ліцеїсти.   Учні нашого закладу  отримали сертифікати і подяки за участь у шкільній Всеукраїнській дистанційній олімпіаді  «Весна-2021»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73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344816" cy="47091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Рабочий слайд.</a:t>
            </a:r>
          </a:p>
          <a:p>
            <a:pPr marL="0" indent="0">
              <a:buNone/>
            </a:pPr>
            <a:r>
              <a:rPr lang="ru-RU" dirty="0" smtClean="0"/>
              <a:t>Вариант 1.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632848" cy="7200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eaLnBrk="1" hangingPunct="1">
              <a:defRPr/>
            </a:pP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Знавці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математики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456384" cy="460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Друк\изображение_viber_2021-04-21_20-40-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2019176" cy="2679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Друк\изображение_viber_2021-04-21_20-40-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164753" cy="3064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Друк\изображение_viber_2021-04-21_20-04-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8"/>
            <a:ext cx="2016224" cy="2481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Друк\изображение_viber_2021-04-21_20-04-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304256" cy="2836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221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592" y="1340769"/>
            <a:ext cx="7416824" cy="388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14000"/>
              </a:lnSpc>
              <a:spcBef>
                <a:spcPts val="0"/>
              </a:spcBef>
              <a:buClr>
                <a:srgbClr val="800000"/>
              </a:buClr>
              <a:buSzPct val="75000"/>
              <a:buFont typeface="Wingdings" panose="05000000000000000000" pitchFamily="2" charset="2"/>
              <a:buChar char="v"/>
            </a:pPr>
            <a:endParaRPr lang="ru-RU" sz="2400" b="1" i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632848" cy="108012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eaLnBrk="1" hangingPunct="1">
              <a:defRPr/>
            </a:pP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Тиждень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математики та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інформатики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F3587"/>
                    </a:gs>
                    <a:gs pos="90000">
                      <a:srgbClr val="79296A"/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777882" cy="208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2489133" cy="331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1484784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/>
              <a:t>Математичний десант</a:t>
            </a:r>
            <a:endParaRPr lang="uk-UA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55788" y="1484784"/>
            <a:ext cx="3551357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dirty="0" smtClean="0"/>
              <a:t>Математичний </a:t>
            </a:r>
          </a:p>
          <a:p>
            <a:pPr algn="ctr"/>
            <a:r>
              <a:rPr lang="uk-UA" sz="4000" dirty="0" smtClean="0"/>
              <a:t>турнір</a:t>
            </a:r>
          </a:p>
          <a:p>
            <a:pPr algn="ctr"/>
            <a:endParaRPr lang="uk-UA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207025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2322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176" cy="16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7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err="1" smtClean="0"/>
              <a:t>Показовий</a:t>
            </a:r>
            <a:r>
              <a:rPr lang="ru-RU" dirty="0" smtClean="0"/>
              <a:t> урок </a:t>
            </a:r>
            <a:r>
              <a:rPr lang="ru-RU" dirty="0" err="1" smtClean="0"/>
              <a:t>з</a:t>
            </a:r>
            <a:r>
              <a:rPr lang="ru-RU" dirty="0" smtClean="0"/>
              <a:t> математики </a:t>
            </a:r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4" y="1124744"/>
            <a:ext cx="1943948" cy="25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024336" cy="403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240360" cy="411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73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Проведено відкрите заняття</a:t>
            </a:r>
          </a:p>
          <a:p>
            <a:pPr algn="ctr"/>
            <a:r>
              <a:rPr lang="uk-UA" sz="2400" dirty="0" smtClean="0"/>
              <a:t>Проведено вікторину «Золотий диск»</a:t>
            </a:r>
          </a:p>
          <a:p>
            <a:pPr algn="ctr"/>
            <a:r>
              <a:rPr lang="uk-UA" sz="2400" dirty="0" smtClean="0"/>
              <a:t>Організовано виставку «Носії інформації»</a:t>
            </a:r>
          </a:p>
          <a:p>
            <a:pPr algn="ctr"/>
            <a:r>
              <a:rPr lang="uk-UA" sz="2400" dirty="0" smtClean="0"/>
              <a:t>Організовано конкурс «Кращий знавець </a:t>
            </a:r>
            <a:r>
              <a:rPr lang="en-US" sz="2400" dirty="0" smtClean="0"/>
              <a:t>Word</a:t>
            </a:r>
            <a:r>
              <a:rPr lang="uk-UA" sz="2400" dirty="0" smtClean="0"/>
              <a:t>»</a:t>
            </a:r>
            <a:endParaRPr lang="en-US" sz="2400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838450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034274" cy="22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2376264" cy="313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435139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1700808"/>
            <a:ext cx="2592288" cy="343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81128"/>
            <a:ext cx="2376264" cy="177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51520" y="764704"/>
            <a:ext cx="345638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Вчителі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разом з учнями прийняли активну  участь у  Всеукраїнському інженерному тижні 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мейкерської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 дослідницької лабораторії, за що отримали сертифікати. Цей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тиждень-проєкт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для учнів, покликаний зацікавити учнів наукою і дати їм поштовх до розвитку власного інженерного потенціалу.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Всеукраїнський інженерний тиждень.</a:t>
            </a:r>
            <a:br>
              <a:rPr lang="uk-UA" dirty="0" smtClean="0"/>
            </a:br>
            <a:r>
              <a:rPr lang="uk-UA" dirty="0" smtClean="0"/>
              <a:t>Хімія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04864"/>
            <a:ext cx="1728192" cy="24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009" y="620688"/>
            <a:ext cx="3419991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420888"/>
            <a:ext cx="3563888" cy="267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69160"/>
            <a:ext cx="13316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581128"/>
            <a:ext cx="24003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4985691"/>
            <a:ext cx="1404181" cy="168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Всеукраїнський інженерний </a:t>
            </a:r>
            <a:r>
              <a:rPr lang="uk-UA" dirty="0" smtClean="0"/>
              <a:t>тиждень.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Фізика</a:t>
            </a:r>
            <a:endParaRPr lang="uk-UA" dirty="0"/>
          </a:p>
        </p:txBody>
      </p:sp>
      <p:pic>
        <p:nvPicPr>
          <p:cNvPr id="3" name="Рисунок 2" descr="Возможно, это изображение (2 человека, люди стоят и военная форма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2489975" cy="33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озможно, это изображение (один или несколько человек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2383573" cy="317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озможно, это изображение (1 человек, стоит и военная форма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72816"/>
            <a:ext cx="2211194" cy="294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озможно, это изображение (4 человека, люди стоят и в помещении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20688"/>
            <a:ext cx="2211194" cy="294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озможно, это изображение (1 человек)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924944"/>
            <a:ext cx="2768755" cy="369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озможно, это изображение (2 человека, люди стоят и военная форма)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049688"/>
            <a:ext cx="23762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9296A"/>
                </a:solidFill>
              </a:rPr>
              <a:t>Тиждень фізики </a:t>
            </a:r>
            <a:endParaRPr lang="uk-UA" dirty="0">
              <a:solidFill>
                <a:srgbClr val="79296A"/>
              </a:solidFill>
            </a:endParaRPr>
          </a:p>
        </p:txBody>
      </p:sp>
      <p:pic>
        <p:nvPicPr>
          <p:cNvPr id="3" name="Рисунок 2" descr="Возможно, это изображение (экран и телевизор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312368" cy="234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озможно, это изображение (1 человек, стоит и военная форма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3310686" cy="21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Нет описания фото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96752"/>
            <a:ext cx="3146821" cy="193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фотки физика\IMG_20201126_132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861048"/>
            <a:ext cx="2094384" cy="2792512"/>
          </a:xfrm>
          <a:prstGeom prst="rect">
            <a:avLst/>
          </a:prstGeom>
          <a:noFill/>
        </p:spPr>
      </p:pic>
      <p:pic>
        <p:nvPicPr>
          <p:cNvPr id="9" name="Рисунок 8" descr="Возможно, это иллюстрация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068960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:\фотки физика\IMG_20201126_132930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284984"/>
            <a:ext cx="2520280" cy="3360373"/>
          </a:xfrm>
          <a:prstGeom prst="rect">
            <a:avLst/>
          </a:prstGeom>
          <a:noFill/>
        </p:spPr>
      </p:pic>
      <p:pic>
        <p:nvPicPr>
          <p:cNvPr id="11" name="Рисунок 10" descr="Нет описания фото.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628800"/>
            <a:ext cx="2300064" cy="23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Возможно, это изображение (один или несколько человек, люди стоят, военная форма и верхняя одежда)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954918" y="3589700"/>
            <a:ext cx="2193609" cy="36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E0000"/>
      </a:hlink>
      <a:folHlink>
        <a:srgbClr val="FF9B9B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202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  Участь ліцеїстів у Всеукраїнській інтернет-олімпіаді з математики</vt:lpstr>
      <vt:lpstr>Знавці математики</vt:lpstr>
      <vt:lpstr>Тиждень математики та інформатики </vt:lpstr>
      <vt:lpstr>Показовий урок з математики </vt:lpstr>
      <vt:lpstr>Слайд 6</vt:lpstr>
      <vt:lpstr>Всеукраїнський інженерний тиждень. Хімія</vt:lpstr>
      <vt:lpstr>Всеукраїнський інженерний тиждень. Фізика</vt:lpstr>
      <vt:lpstr>Тиждень фізики </vt:lpstr>
      <vt:lpstr>Слайд 10</vt:lpstr>
      <vt:lpstr>Робота над проєктом “Енергозбереження у нашому ліцеї”</vt:lpstr>
      <vt:lpstr>Показовий урок   «Географічні наслідки параметрів і рухів Землі  як планети»</vt:lpstr>
      <vt:lpstr>Акція «Посади дерево»</vt:lpstr>
      <vt:lpstr>Самоосвіта членів МО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Вікторія</cp:lastModifiedBy>
  <cp:revision>35</cp:revision>
  <dcterms:created xsi:type="dcterms:W3CDTF">2015-02-22T20:56:18Z</dcterms:created>
  <dcterms:modified xsi:type="dcterms:W3CDTF">2021-06-11T14:02:50Z</dcterms:modified>
</cp:coreProperties>
</file>